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17"/>
  </p:notesMasterIdLst>
  <p:sldIdLst>
    <p:sldId id="337" r:id="rId2"/>
    <p:sldId id="340" r:id="rId3"/>
    <p:sldId id="342" r:id="rId4"/>
    <p:sldId id="377" r:id="rId5"/>
    <p:sldId id="348" r:id="rId6"/>
    <p:sldId id="412" r:id="rId7"/>
    <p:sldId id="406" r:id="rId8"/>
    <p:sldId id="411" r:id="rId9"/>
    <p:sldId id="349" r:id="rId10"/>
    <p:sldId id="375" r:id="rId11"/>
    <p:sldId id="407" r:id="rId12"/>
    <p:sldId id="408" r:id="rId13"/>
    <p:sldId id="376" r:id="rId14"/>
    <p:sldId id="409" r:id="rId15"/>
    <p:sldId id="41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B9E5DD5E-4F42-4ED2-8831-377680A360A8}">
  <a:tblStyle styleId="{B9E5DD5E-4F42-4ED2-8831-377680A360A8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56"/>
    <p:restoredTop sz="94651"/>
  </p:normalViewPr>
  <p:slideViewPr>
    <p:cSldViewPr snapToGrid="0" snapToObjects="1">
      <p:cViewPr varScale="1">
        <p:scale>
          <a:sx n="144" d="100"/>
          <a:sy n="144" d="100"/>
        </p:scale>
        <p:origin x="-684" y="3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874650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709067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721100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058788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3703531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392764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287871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059607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895857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237884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393900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618659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609100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865704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639262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xmlns="" val="142522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6724494" y="2909455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">
                <a:srgbClr val="91ADE9">
                  <a:alpha val="0"/>
                </a:srgbClr>
              </a:gs>
              <a:gs pos="90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-755576" y="-1543164"/>
            <a:ext cx="5045100" cy="50451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75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16" name="Google Shape;16;p3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○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473338" y="2472341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7647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-262173" y="-1302386"/>
            <a:ext cx="7071900" cy="70719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7647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5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>
  <p:cSld name="TITLE_AND_BODY_1">
    <p:bg>
      <p:bgPr>
        <a:gradFill>
          <a:gsLst>
            <a:gs pos="0">
              <a:srgbClr val="351C75"/>
            </a:gs>
            <a:gs pos="100000">
              <a:srgbClr val="1155CC"/>
            </a:gs>
          </a:gsLst>
          <a:lin ang="18900044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44" name="Google Shape;44;p9" descr="logo-1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○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Нетология">
  <p:cSld name="MAIN_POINT_1">
    <p:bg>
      <p:bgPr>
        <a:gradFill>
          <a:gsLst>
            <a:gs pos="0">
              <a:srgbClr val="41AEEB"/>
            </a:gs>
            <a:gs pos="11300">
              <a:srgbClr val="41AEEB"/>
            </a:gs>
            <a:gs pos="100000">
              <a:srgbClr val="2B65F5"/>
            </a:gs>
          </a:gsLst>
          <a:lin ang="20399589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5966" y="340424"/>
            <a:ext cx="6367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10" descr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ftr" idx="11"/>
          </p:nvPr>
        </p:nvSpPr>
        <p:spPr>
          <a:xfrm>
            <a:off x="731263" y="4608594"/>
            <a:ext cx="30861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FA1"/>
              </a:buClr>
              <a:buSzPts val="1000"/>
              <a:buFont typeface="Proxima Nova"/>
              <a:buNone/>
              <a:defRPr sz="1000" b="0" i="0" u="none" strike="noStrike" cap="none">
                <a:solidFill>
                  <a:srgbClr val="9E9FA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1263" y="408709"/>
            <a:ext cx="67764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6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pos="453">
          <p15:clr>
            <a:srgbClr val="F26B43"/>
          </p15:clr>
        </p15:guide>
        <p15:guide id="2" pos="5307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845">
          <p15:clr>
            <a:srgbClr val="F26B43"/>
          </p15:clr>
        </p15:guide>
        <p15:guide id="5" orient="horz" pos="577">
          <p15:clr>
            <a:srgbClr val="F26B43"/>
          </p15:clr>
        </p15:guide>
        <p15:guide id="6" orient="horz" pos="7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/>
          <p:nvPr/>
        </p:nvSpPr>
        <p:spPr>
          <a:xfrm>
            <a:off x="691784" y="3937402"/>
            <a:ext cx="2619749" cy="513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1800"/>
            </a:pPr>
            <a:r>
              <a:rPr lang="ru-RU" sz="18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Константин </a:t>
            </a:r>
            <a:r>
              <a:rPr lang="ru-RU" sz="18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Башевой</a:t>
            </a:r>
            <a:endParaRPr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FFFFFF"/>
              </a:buClr>
              <a:buSzPts val="1200"/>
            </a:pPr>
            <a:r>
              <a:rPr lang="ru-RU" sz="12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Аналитик-разработчик, Яндекс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3" name="Google Shape;313;p32" descr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/>
        </p:nvSpPr>
        <p:spPr>
          <a:xfrm>
            <a:off x="691784" y="447501"/>
            <a:ext cx="6367801" cy="122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FFFFFF"/>
              </a:buClr>
              <a:buSzPts val="5300"/>
            </a:pPr>
            <a:r>
              <a:rPr lang="en-US" sz="53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Numpy</a:t>
            </a:r>
            <a:r>
              <a:rPr lang="en-US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и матрицы</a:t>
            </a:r>
            <a:endParaRPr sz="53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10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будем сравнивать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10</a:t>
            </a:fld>
            <a:endParaRPr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74907043"/>
              </p:ext>
            </p:extLst>
          </p:nvPr>
        </p:nvGraphicFramePr>
        <p:xfrm>
          <a:off x="118872" y="824549"/>
          <a:ext cx="8887968" cy="36803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04288"/>
                <a:gridCol w="1792224"/>
                <a:gridCol w="2304288"/>
                <a:gridCol w="2487168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800" dirty="0" err="1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</a:t>
                      </a:r>
                      <a:r>
                        <a:rPr lang="ru-RU" sz="1800" baseline="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ноябрь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</a:t>
                      </a:r>
                      <a:r>
                        <a:rPr lang="ru-RU" sz="1800" baseline="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/ военный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43289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будем сравнивать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11</a:t>
            </a:fld>
            <a:endParaRPr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69768186"/>
              </p:ext>
            </p:extLst>
          </p:nvPr>
        </p:nvGraphicFramePr>
        <p:xfrm>
          <a:off x="118872" y="824549"/>
          <a:ext cx="8887968" cy="36803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04288"/>
                <a:gridCol w="1792224"/>
                <a:gridCol w="2304288"/>
                <a:gridCol w="2487168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800" dirty="0" err="1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</a:t>
                      </a:r>
                      <a:r>
                        <a:rPr lang="ru-RU" sz="1800" baseline="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ноябрь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</a:t>
                      </a:r>
                      <a:r>
                        <a:rPr lang="ru-RU" sz="1800" baseline="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/ военный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65515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Выберем столбцы с признаками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12</a:t>
            </a:fld>
            <a:endParaRPr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48791413"/>
              </p:ext>
            </p:extLst>
          </p:nvPr>
        </p:nvGraphicFramePr>
        <p:xfrm>
          <a:off x="98672" y="1144589"/>
          <a:ext cx="8880739" cy="2688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68677"/>
                <a:gridCol w="1268677"/>
                <a:gridCol w="1268677"/>
                <a:gridCol w="1268677"/>
                <a:gridCol w="1268677"/>
                <a:gridCol w="1268677"/>
                <a:gridCol w="1268677"/>
              </a:tblGrid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Признаки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 / военный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2014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1973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 ноябрь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2001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Прямоугольник 1"/>
          <p:cNvSpPr/>
          <p:nvPr/>
        </p:nvSpPr>
        <p:spPr>
          <a:xfrm>
            <a:off x="1408176" y="1144589"/>
            <a:ext cx="1152144" cy="58362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193793" y="1144589"/>
            <a:ext cx="1152144" cy="58362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1378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Рисуем векторы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13</a:t>
            </a:fld>
            <a:endParaRPr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1035861" y="4563519"/>
            <a:ext cx="6370779" cy="0"/>
          </a:xfrm>
          <a:prstGeom prst="straightConnector1">
            <a:avLst/>
          </a:prstGeom>
          <a:noFill/>
          <a:ln w="635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Прямая со стрелкой 15"/>
          <p:cNvCxnSpPr/>
          <p:nvPr/>
        </p:nvCxnSpPr>
        <p:spPr>
          <a:xfrm flipV="1">
            <a:off x="1063752" y="918111"/>
            <a:ext cx="0" cy="3645408"/>
          </a:xfrm>
          <a:prstGeom prst="straightConnector1">
            <a:avLst/>
          </a:prstGeom>
          <a:noFill/>
          <a:ln w="635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0" y="918111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16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боевик </a:t>
            </a:r>
            <a:r>
              <a:rPr lang="ru-RU" sz="16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/ </a:t>
            </a:r>
          </a:p>
          <a:p>
            <a:pPr>
              <a:buClrTx/>
              <a:buFontTx/>
              <a:buNone/>
            </a:pPr>
            <a:r>
              <a:rPr lang="ru-RU" sz="16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военный</a:t>
            </a:r>
            <a:endParaRPr lang="ru-RU" sz="16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3192" y="1983174"/>
            <a:ext cx="288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4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1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7815" y="388948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0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5861" y="4673241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1973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08507" y="4673242"/>
            <a:ext cx="848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2001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77065" y="4673243"/>
            <a:ext cx="830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2014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 flipV="1">
            <a:off x="1063752" y="2080047"/>
            <a:ext cx="426942" cy="204027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>
            <a:endCxn id="34" idx="2"/>
          </p:cNvCxnSpPr>
          <p:nvPr/>
        </p:nvCxnSpPr>
        <p:spPr>
          <a:xfrm flipV="1">
            <a:off x="1063751" y="2080047"/>
            <a:ext cx="5422109" cy="204027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/>
          <p:cNvCxnSpPr/>
          <p:nvPr/>
        </p:nvCxnSpPr>
        <p:spPr>
          <a:xfrm>
            <a:off x="1035861" y="4120317"/>
            <a:ext cx="409680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91644" y="1679937"/>
            <a:ext cx="3057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В бой идут одни старики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815644" y="1679937"/>
            <a:ext cx="1340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Джон </a:t>
            </a:r>
            <a:r>
              <a:rPr lang="ru-RU" sz="2000" kern="1200" dirty="0" err="1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Уик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57501" y="3665346"/>
            <a:ext cx="2116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Сладкий ноябрь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708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Что круто в векторах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14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702046" y="1412802"/>
            <a:ext cx="7391767" cy="2193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Между векторами легко посчитать угол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Векторы могут быть любой размерности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Можно использовать алгоритмы кластеризации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xmlns="" val="142277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Пример для интернет-магазина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15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47" y="909322"/>
            <a:ext cx="7708258" cy="350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42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5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2"/>
          <p:cNvSpPr txBox="1"/>
          <p:nvPr/>
        </p:nvSpPr>
        <p:spPr>
          <a:xfrm>
            <a:off x="399764" y="3193940"/>
            <a:ext cx="2189878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Метрики расстояний и векторы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4" name="Google Shape;644;p62"/>
          <p:cNvSpPr txBox="1"/>
          <p:nvPr/>
        </p:nvSpPr>
        <p:spPr>
          <a:xfrm>
            <a:off x="3251221" y="3192597"/>
            <a:ext cx="2087828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Как это работает на примере фильмов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5" name="Google Shape;645;p62"/>
          <p:cNvSpPr txBox="1"/>
          <p:nvPr/>
        </p:nvSpPr>
        <p:spPr>
          <a:xfrm>
            <a:off x="6788902" y="3192598"/>
            <a:ext cx="1755379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Практика в </a:t>
            </a:r>
            <a:r>
              <a:rPr lang="en-US" sz="1800" dirty="0" err="1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NumPy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Программа на сегодня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2</a:t>
            </a:fld>
            <a:endParaRPr/>
          </a:p>
        </p:txBody>
      </p:sp>
      <p:sp>
        <p:nvSpPr>
          <p:cNvPr id="10" name="Google Shape;643;p62"/>
          <p:cNvSpPr txBox="1"/>
          <p:nvPr/>
        </p:nvSpPr>
        <p:spPr>
          <a:xfrm>
            <a:off x="399764" y="2166765"/>
            <a:ext cx="532924" cy="274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А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" name="Google Shape;643;p62"/>
          <p:cNvSpPr txBox="1"/>
          <p:nvPr/>
        </p:nvSpPr>
        <p:spPr>
          <a:xfrm>
            <a:off x="1594151" y="1668760"/>
            <a:ext cx="532924" cy="274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Б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Полилиния 1"/>
          <p:cNvSpPr/>
          <p:nvPr/>
        </p:nvSpPr>
        <p:spPr>
          <a:xfrm>
            <a:off x="704088" y="1777093"/>
            <a:ext cx="1097280" cy="738230"/>
          </a:xfrm>
          <a:custGeom>
            <a:avLst/>
            <a:gdLst>
              <a:gd name="connsiteX0" fmla="*/ 0 w 1097280"/>
              <a:gd name="connsiteY0" fmla="*/ 316883 h 738230"/>
              <a:gd name="connsiteX1" fmla="*/ 356616 w 1097280"/>
              <a:gd name="connsiteY1" fmla="*/ 15131 h 738230"/>
              <a:gd name="connsiteX2" fmla="*/ 813816 w 1097280"/>
              <a:gd name="connsiteY2" fmla="*/ 737507 h 738230"/>
              <a:gd name="connsiteX3" fmla="*/ 1097280 w 1097280"/>
              <a:gd name="connsiteY3" fmla="*/ 161435 h 73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7280" h="738230">
                <a:moveTo>
                  <a:pt x="0" y="316883"/>
                </a:moveTo>
                <a:cubicBezTo>
                  <a:pt x="110490" y="130955"/>
                  <a:pt x="220980" y="-54973"/>
                  <a:pt x="356616" y="15131"/>
                </a:cubicBezTo>
                <a:cubicBezTo>
                  <a:pt x="492252" y="85235"/>
                  <a:pt x="690372" y="713123"/>
                  <a:pt x="813816" y="737507"/>
                </a:cubicBezTo>
                <a:cubicBezTo>
                  <a:pt x="937260" y="761891"/>
                  <a:pt x="1097280" y="161435"/>
                  <a:pt x="1097280" y="161435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52947" y="1316439"/>
            <a:ext cx="1484376" cy="1484376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24908" y="1569087"/>
            <a:ext cx="2471619" cy="9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5688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8"/>
          <p:cNvSpPr txBox="1"/>
          <p:nvPr/>
        </p:nvSpPr>
        <p:spPr>
          <a:xfrm>
            <a:off x="701750" y="2764250"/>
            <a:ext cx="6197400" cy="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60000"/>
              </a:lnSpc>
              <a:buClr>
                <a:srgbClr val="30312E"/>
              </a:buClr>
              <a:buSzPts val="4200"/>
            </a:pPr>
            <a:r>
              <a:rPr lang="ru-RU" sz="42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Метрики расстояний</a:t>
            </a:r>
            <a:endParaRPr sz="42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4" name="Google Shape;374;p38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pPr>
                <a:lnSpc>
                  <a:spcPct val="90000"/>
                </a:lnSpc>
              </a:pPr>
              <a:t>3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9446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5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Зачем нам матрицы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4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716" y="1106424"/>
            <a:ext cx="3441222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095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5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2124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6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  <p:sp>
        <p:nvSpPr>
          <p:cNvPr id="21" name="Google Shape;649;p62"/>
          <p:cNvSpPr txBox="1">
            <a:spLocks/>
          </p:cNvSpPr>
          <p:nvPr/>
        </p:nvSpPr>
        <p:spPr>
          <a:xfrm>
            <a:off x="1549822" y="34691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Векторы</a:t>
            </a:r>
            <a:endParaRPr lang="en-US" dirty="0" smtClean="0"/>
          </a:p>
        </p:txBody>
      </p:sp>
      <p:cxnSp>
        <p:nvCxnSpPr>
          <p:cNvPr id="18" name="Прямая со стрелкой 17"/>
          <p:cNvCxnSpPr>
            <a:stCxn id="21" idx="1"/>
          </p:cNvCxnSpPr>
          <p:nvPr/>
        </p:nvCxnSpPr>
        <p:spPr>
          <a:xfrm flipH="1" flipV="1">
            <a:off x="702046" y="3179135"/>
            <a:ext cx="847776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Прямая со стрелкой 19"/>
          <p:cNvCxnSpPr>
            <a:stCxn id="21" idx="3"/>
          </p:cNvCxnSpPr>
          <p:nvPr/>
        </p:nvCxnSpPr>
        <p:spPr>
          <a:xfrm flipV="1">
            <a:off x="2749728" y="3179135"/>
            <a:ext cx="684588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xmlns="" val="101410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7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  <p:sp>
        <p:nvSpPr>
          <p:cNvPr id="20" name="Google Shape;649;p62"/>
          <p:cNvSpPr txBox="1">
            <a:spLocks/>
          </p:cNvSpPr>
          <p:nvPr/>
        </p:nvSpPr>
        <p:spPr>
          <a:xfrm>
            <a:off x="5236609" y="1436220"/>
            <a:ext cx="3733655" cy="207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Владивосток южнее Сочи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Длина Сочи порядка 145км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Парки и скверы занимают половину площади Москвы</a:t>
            </a:r>
          </a:p>
          <a:p>
            <a:pPr>
              <a:buSzPts val="2000"/>
            </a:pPr>
            <a:endParaRPr lang="en-US" dirty="0" smtClean="0"/>
          </a:p>
        </p:txBody>
      </p:sp>
      <p:sp>
        <p:nvSpPr>
          <p:cNvPr id="18" name="Google Shape;649;p62"/>
          <p:cNvSpPr txBox="1">
            <a:spLocks/>
          </p:cNvSpPr>
          <p:nvPr/>
        </p:nvSpPr>
        <p:spPr>
          <a:xfrm>
            <a:off x="1549822" y="34691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Векторы</a:t>
            </a:r>
            <a:endParaRPr lang="en-US" dirty="0" smtClean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702046" y="3179135"/>
            <a:ext cx="847776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" name="Прямая со стрелкой 21"/>
          <p:cNvCxnSpPr/>
          <p:nvPr/>
        </p:nvCxnSpPr>
        <p:spPr>
          <a:xfrm flipV="1">
            <a:off x="2749728" y="3179135"/>
            <a:ext cx="684588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xmlns="" val="37442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8"/>
          <p:cNvSpPr txBox="1"/>
          <p:nvPr/>
        </p:nvSpPr>
        <p:spPr>
          <a:xfrm>
            <a:off x="701750" y="2764250"/>
            <a:ext cx="6197400" cy="93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60000"/>
              </a:lnSpc>
              <a:buClr>
                <a:srgbClr val="30312E"/>
              </a:buClr>
              <a:buSzPts val="4200"/>
            </a:pPr>
            <a:r>
              <a:rPr lang="ru-RU" sz="42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Применимы </a:t>
            </a:r>
            <a:r>
              <a:rPr lang="ru-RU" sz="4200" b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ли векторы к фильмам?</a:t>
            </a:r>
            <a:endParaRPr sz="42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4" name="Google Shape;374;p38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pPr>
                <a:lnSpc>
                  <a:spcPct val="90000"/>
                </a:lnSpc>
              </a:pPr>
              <a:t>8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45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Какие из этих фильмов близки?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9</a:t>
            </a:fld>
            <a:endParaRPr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65" y="996696"/>
            <a:ext cx="2362691" cy="3378708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1615" y="994818"/>
            <a:ext cx="2329099" cy="3380585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273" y="994818"/>
            <a:ext cx="2406729" cy="338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1092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Нетология">
  <a:themeElements>
    <a:clrScheme name="Пользовательские 7">
      <a:dk1>
        <a:srgbClr val="E9EBF5"/>
      </a:dk1>
      <a:lt1>
        <a:srgbClr val="30312E"/>
      </a:lt1>
      <a:dk2>
        <a:srgbClr val="E9EBF5"/>
      </a:dk2>
      <a:lt2>
        <a:srgbClr val="30312E"/>
      </a:lt2>
      <a:accent1>
        <a:srgbClr val="F4B636"/>
      </a:accent1>
      <a:accent2>
        <a:srgbClr val="EB7939"/>
      </a:accent2>
      <a:accent3>
        <a:srgbClr val="E9584F"/>
      </a:accent3>
      <a:accent4>
        <a:srgbClr val="AA1C7A"/>
      </a:accent4>
      <a:accent5>
        <a:srgbClr val="1856FF"/>
      </a:accent5>
      <a:accent6>
        <a:srgbClr val="76A447"/>
      </a:accent6>
      <a:hlink>
        <a:srgbClr val="1856FF"/>
      </a:hlink>
      <a:folHlink>
        <a:srgbClr val="E9584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2798</TotalTime>
  <Words>255</Words>
  <Application>Microsoft Macintosh PowerPoint</Application>
  <PresentationFormat>Экран (16:9)</PresentationFormat>
  <Paragraphs>135</Paragraphs>
  <Slides>15</Slides>
  <Notes>15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Нетология</vt:lpstr>
      <vt:lpstr>Слайд 1</vt:lpstr>
      <vt:lpstr>Программа на сегодня</vt:lpstr>
      <vt:lpstr>Слайд 3</vt:lpstr>
      <vt:lpstr>Зачем нам матрицы</vt:lpstr>
      <vt:lpstr>Как сравнивать объекты между собой</vt:lpstr>
      <vt:lpstr>Как сравнивать объекты между собой</vt:lpstr>
      <vt:lpstr>Как сравнивать объекты между собой</vt:lpstr>
      <vt:lpstr>Слайд 8</vt:lpstr>
      <vt:lpstr>Какие из этих фильмов близки?</vt:lpstr>
      <vt:lpstr>Как будем сравнивать</vt:lpstr>
      <vt:lpstr>Как будем сравнивать</vt:lpstr>
      <vt:lpstr>Выберем столбцы с признаками</vt:lpstr>
      <vt:lpstr>Рисуем векторы</vt:lpstr>
      <vt:lpstr>Что круто в векторах</vt:lpstr>
      <vt:lpstr>Пример для интернет-магазина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Жолобова Галина Николаевна</cp:lastModifiedBy>
  <cp:revision>142</cp:revision>
  <dcterms:modified xsi:type="dcterms:W3CDTF">2020-09-29T07:29:13Z</dcterms:modified>
</cp:coreProperties>
</file>